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859" r:id="rId2"/>
    <p:sldId id="931" r:id="rId3"/>
    <p:sldId id="906" r:id="rId4"/>
    <p:sldId id="910" r:id="rId5"/>
    <p:sldId id="911" r:id="rId6"/>
    <p:sldId id="912" r:id="rId7"/>
    <p:sldId id="913" r:id="rId8"/>
    <p:sldId id="914" r:id="rId9"/>
    <p:sldId id="915" r:id="rId10"/>
    <p:sldId id="916" r:id="rId11"/>
    <p:sldId id="917" r:id="rId12"/>
    <p:sldId id="918" r:id="rId13"/>
    <p:sldId id="934" r:id="rId14"/>
    <p:sldId id="919" r:id="rId15"/>
    <p:sldId id="920" r:id="rId16"/>
    <p:sldId id="921" r:id="rId17"/>
    <p:sldId id="922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1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九年级下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317982"/>
            <a:ext cx="12192000" cy="26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</a:t>
            </a: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单元  第二</a:t>
            </a: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次工业革命和近代科学文化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4114340"/>
            <a:ext cx="12192000" cy="898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第二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单元  总结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与提升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南充中考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下图所示是德国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1871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年农村人口与城市人口的比重变化情况。由此可知，当时德国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贫富分化加剧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人口增长迅速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大众教育的普及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城市化进程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加快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ds17.jpg" descr="id:21474904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2089888"/>
            <a:ext cx="6221730" cy="23907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888836" y="142140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9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遂宁中考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次工业革命后，资本主义世界生产力飞速发展。资本家攫取了大部分社会财富，他们日益富裕；然而，广大工人每天在恶劣的环境中长时间从事高强度的劳动，获得的收入却难以糊口。下列对材料的解读最准确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工业革命极大提高了生产力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工业革命为人们提供了便利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工业革命促进了城市化进程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工业革命带来贫富分化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07574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35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近代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科学技术和文学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艺术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考点2.EPS" descr="id:21474904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89557"/>
            <a:ext cx="1278255" cy="42354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0877707"/>
              </p:ext>
            </p:extLst>
          </p:nvPr>
        </p:nvGraphicFramePr>
        <p:xfrm>
          <a:off x="404016" y="1465805"/>
          <a:ext cx="11449273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915942">
                  <a:extLst>
                    <a:ext uri="{9D8B030D-6E8A-4147-A177-3AD203B41FA5}">
                      <a16:colId xmlns:a16="http://schemas.microsoft.com/office/drawing/2014/main" val="1779239970"/>
                    </a:ext>
                  </a:extLst>
                </a:gridCol>
                <a:gridCol w="1318864">
                  <a:extLst>
                    <a:ext uri="{9D8B030D-6E8A-4147-A177-3AD203B41FA5}">
                      <a16:colId xmlns:a16="http://schemas.microsoft.com/office/drawing/2014/main" val="2554250879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3777930010"/>
                    </a:ext>
                  </a:extLst>
                </a:gridCol>
                <a:gridCol w="5470051">
                  <a:extLst>
                    <a:ext uri="{9D8B030D-6E8A-4147-A177-3AD203B41FA5}">
                      <a16:colId xmlns:a16="http://schemas.microsoft.com/office/drawing/2014/main" val="393234221"/>
                    </a:ext>
                  </a:extLst>
                </a:gridCol>
              </a:tblGrid>
              <a:tr h="41443"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代表成就启示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166172"/>
                  </a:ext>
                </a:extLst>
              </a:tr>
              <a:tr h="484624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科学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技术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牛顿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1957" marR="119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《自然哲学的数学原理》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1957" marR="119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科学家具有勇于探索、百折不挠、勇于创新的科学精神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要学习他们敏锐的观察力、丰富的想象力、活跃的创造性思维和创新能力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1957" marR="119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2175640"/>
                  </a:ext>
                </a:extLst>
              </a:tr>
              <a:tr h="54845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达尔文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1957" marR="119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《物种起源》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1957" marR="119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280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873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078384"/>
              </p:ext>
            </p:extLst>
          </p:nvPr>
        </p:nvGraphicFramePr>
        <p:xfrm>
          <a:off x="406574" y="908720"/>
          <a:ext cx="11449273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915942">
                  <a:extLst>
                    <a:ext uri="{9D8B030D-6E8A-4147-A177-3AD203B41FA5}">
                      <a16:colId xmlns:a16="http://schemas.microsoft.com/office/drawing/2014/main" val="1779239970"/>
                    </a:ext>
                  </a:extLst>
                </a:gridCol>
                <a:gridCol w="1964378">
                  <a:extLst>
                    <a:ext uri="{9D8B030D-6E8A-4147-A177-3AD203B41FA5}">
                      <a16:colId xmlns:a16="http://schemas.microsoft.com/office/drawing/2014/main" val="2554250879"/>
                    </a:ext>
                  </a:extLst>
                </a:gridCol>
                <a:gridCol w="6048672">
                  <a:extLst>
                    <a:ext uri="{9D8B030D-6E8A-4147-A177-3AD203B41FA5}">
                      <a16:colId xmlns:a16="http://schemas.microsoft.com/office/drawing/2014/main" val="3777930010"/>
                    </a:ext>
                  </a:extLst>
                </a:gridCol>
                <a:gridCol w="2520281">
                  <a:extLst>
                    <a:ext uri="{9D8B030D-6E8A-4147-A177-3AD203B41FA5}">
                      <a16:colId xmlns:a16="http://schemas.microsoft.com/office/drawing/2014/main" val="393234221"/>
                    </a:ext>
                  </a:extLst>
                </a:gridCol>
              </a:tblGrid>
              <a:tr h="41443"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代表成就启示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166172"/>
                  </a:ext>
                </a:extLst>
              </a:tr>
              <a:tr h="305957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文学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艺术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列夫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托尔斯泰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1957" marR="119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《战争与和平》《安娜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卡列尼娜》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《复活》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1957" marR="119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他们取得辉煌成就的重要原因在于他们善于观察社会生活、自强不息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1957" marR="119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0996942"/>
                  </a:ext>
                </a:extLst>
              </a:tr>
              <a:tr h="1433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贝多芬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1957" marR="119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《英雄交响曲》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1957" marR="119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0266527"/>
                  </a:ext>
                </a:extLst>
              </a:tr>
              <a:tr h="49732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梵高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1957" marR="119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《向日葵》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1957" marR="119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3158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749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3302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smtClean="0">
                    <a:solidFill>
                      <a:srgbClr val="00B0F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7                                 </a:t>
                </a:r>
                <a:r>
                  <a:rPr lang="zh-CN" altLang="zh-CN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</a:t>
                </a:r>
                <a:r>
                  <a:rPr lang="en-US" altLang="zh-CN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2024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·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乐山中考改编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1687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年，物理学家牛顿在其划时代的巨著《自然哲学的数学原理》中，用大量数据证明了万有引力定律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𝐹</m:t>
                        </m:r>
                        <m: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＝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𝐺</m:t>
                        </m:r>
                        <m:f>
                          <m:f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zh-CN" altLang="zh-CN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m</m:t>
                                </m:r>
                              </m:e>
                              <m:sub>
                                <m:r>
                                  <a:rPr lang="en-US" altLang="zh-CN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zh-CN" altLang="zh-CN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m</m:t>
                                </m:r>
                              </m:e>
                              <m:sub>
                                <m:r>
                                  <a:rPr lang="en-US" altLang="zh-CN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zh-CN" altLang="zh-CN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r</m:t>
                                </m:r>
                              </m:e>
                              <m:sup>
                                <m:r>
                                  <a:rPr lang="en-US" altLang="zh-CN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，从而解释了一些貌似不相干的现象，比如潮汐运动是由月亮引起的。这一发现</a:t>
                </a:r>
                <a:r>
                  <a:rPr lang="en-US" altLang="zh-CN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     )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传播了资产阶级自由民主思想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为法国大革命作了重要的理论准备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丰富了人类对自然科学的认识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打破了神创论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endParaRPr lang="zh-CN" altLang="en-US"/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33027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614" y="908720"/>
            <a:ext cx="3024336" cy="51429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343678" y="227687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15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云南中考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行星为什么不沿着直线飞到外部空间而是趋向太阳？月亮为什么趋向地球？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在寻找答案的过程中，据说牛顿从苹果落地的现象受到了启发，经过不懈探索，他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发现了电磁感应现象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发现万有引力定律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提出了进化论的观点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发明了耐用的白炽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41574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6624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1194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河南中考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他主张一切动植物并非来源于各种形式不同、永远不变的种类，现代世界上一切物种都是数百万年来经过许多变化和改良的结果。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牛顿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达尔文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夏尔多内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居里夫人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南充中考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恩格斯曾说：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他在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人间喜剧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里给我们提供了一部法国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，特别是巴黎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上流社会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的卓越的现实主义历史。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巴尔扎克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列夫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托尔斯泰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达尔文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伏尔泰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271670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48162" y="36105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602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连云港中考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小宇同学讲了这样一个故事：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有这样一位天才，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岁时患有耳疾，后来两耳完全失聪。即使这样，他依然创作出《命运交响曲》这样的不朽之作。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这位天才是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贝多芬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巴尔扎克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达尔文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梵高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52732" y="19550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036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7" y="1052736"/>
            <a:ext cx="11584145" cy="4115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1628800"/>
            <a:ext cx="11512136" cy="187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03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50" y="836712"/>
            <a:ext cx="11593288" cy="4939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0910" y="1396205"/>
            <a:ext cx="5358475" cy="5227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、第二次工业革命的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0703" cy="411200"/>
          </a:xfrm>
          <a:prstGeom prst="rect">
            <a:avLst/>
          </a:prstGeom>
        </p:spPr>
      </p:pic>
      <p:pic>
        <p:nvPicPr>
          <p:cNvPr id="4" name="考点1.EPS" descr="id:21474904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40973"/>
            <a:ext cx="1177290" cy="438785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027564"/>
              </p:ext>
            </p:extLst>
          </p:nvPr>
        </p:nvGraphicFramePr>
        <p:xfrm>
          <a:off x="360854" y="2108800"/>
          <a:ext cx="11422984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672325">
                  <a:extLst>
                    <a:ext uri="{9D8B030D-6E8A-4147-A177-3AD203B41FA5}">
                      <a16:colId xmlns:a16="http://schemas.microsoft.com/office/drawing/2014/main" val="2603730395"/>
                    </a:ext>
                  </a:extLst>
                </a:gridCol>
                <a:gridCol w="4004898">
                  <a:extLst>
                    <a:ext uri="{9D8B030D-6E8A-4147-A177-3AD203B41FA5}">
                      <a16:colId xmlns:a16="http://schemas.microsoft.com/office/drawing/2014/main" val="4272439125"/>
                    </a:ext>
                  </a:extLst>
                </a:gridCol>
                <a:gridCol w="5745761">
                  <a:extLst>
                    <a:ext uri="{9D8B030D-6E8A-4147-A177-3AD203B41FA5}">
                      <a16:colId xmlns:a16="http://schemas.microsoft.com/office/drawing/2014/main" val="26086853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第一次工业革命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第二次工业革命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99118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开始时间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世纪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年代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世纪六七十年代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31131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完成时间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世纪中期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世纪初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92716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主要标志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蒸汽机的广泛应用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电力的广泛应用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07150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领先国家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英国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美国、德国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9333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进入时代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蒸汽时代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电气时代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2389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交通工具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汽船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轮船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、火车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电车、汽车、飞艇、飞机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54782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459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306750"/>
              </p:ext>
            </p:extLst>
          </p:nvPr>
        </p:nvGraphicFramePr>
        <p:xfrm>
          <a:off x="406574" y="822920"/>
          <a:ext cx="11377264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1368152">
                  <a:extLst>
                    <a:ext uri="{9D8B030D-6E8A-4147-A177-3AD203B41FA5}">
                      <a16:colId xmlns:a16="http://schemas.microsoft.com/office/drawing/2014/main" val="1023596659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126279821"/>
                    </a:ext>
                  </a:extLst>
                </a:gridCol>
                <a:gridCol w="6840760">
                  <a:extLst>
                    <a:ext uri="{9D8B030D-6E8A-4147-A177-3AD203B41FA5}">
                      <a16:colId xmlns:a16="http://schemas.microsoft.com/office/drawing/2014/main" val="3640973597"/>
                    </a:ext>
                  </a:extLst>
                </a:gridCol>
              </a:tblGrid>
              <a:tr h="11519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第一次工业革命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第二次工业革命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0510693"/>
                  </a:ext>
                </a:extLst>
              </a:tr>
              <a:tr h="34559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主要发明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哈格里夫斯发明了纺纱机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瓦特改进蒸汽机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斯蒂芬森发明蒸汽机车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爱迪生发明白炽灯泡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本茨发明汽车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莱特兄弟发明飞机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诺贝尔发明现代炸药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夏尔多内发明人造纤维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等等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9060715"/>
                  </a:ext>
                </a:extLst>
              </a:tr>
              <a:tr h="11519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动力能源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蒸汽、煤炭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电力、石油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4283702"/>
                  </a:ext>
                </a:extLst>
              </a:tr>
              <a:tr h="10367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影响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极大地提高了社会生产力水平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人类进入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蒸汽时代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英国成为世界上第一个工业国家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促进了生产力的发展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极大地改善了人们的生活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一些资本主义国家取得了跨越式发展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成为工业化强国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主要资本主义国家出现垄断组织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资本主义由自由资本主义向帝国主义阶段过渡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资本主义对外扩张增强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对世界产生了深远影响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9938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333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611110"/>
              </p:ext>
            </p:extLst>
          </p:nvPr>
        </p:nvGraphicFramePr>
        <p:xfrm>
          <a:off x="406574" y="1412776"/>
          <a:ext cx="11377264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665632">
                  <a:extLst>
                    <a:ext uri="{9D8B030D-6E8A-4147-A177-3AD203B41FA5}">
                      <a16:colId xmlns:a16="http://schemas.microsoft.com/office/drawing/2014/main" val="3962350742"/>
                    </a:ext>
                  </a:extLst>
                </a:gridCol>
                <a:gridCol w="3988868">
                  <a:extLst>
                    <a:ext uri="{9D8B030D-6E8A-4147-A177-3AD203B41FA5}">
                      <a16:colId xmlns:a16="http://schemas.microsoft.com/office/drawing/2014/main" val="1904540151"/>
                    </a:ext>
                  </a:extLst>
                </a:gridCol>
                <a:gridCol w="5722764">
                  <a:extLst>
                    <a:ext uri="{9D8B030D-6E8A-4147-A177-3AD203B41FA5}">
                      <a16:colId xmlns:a16="http://schemas.microsoft.com/office/drawing/2014/main" val="17419434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第一次工业革命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第二次工业革命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30834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启示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科学技术是第一生产力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是经济发展的决定性因素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一种新的制度的确立和巩固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最终取决于生产力的发展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我们要大力实施科教兴国战略和人才强国战略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不断发展生产力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从根本上巩固和发展社会主义制度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加快现代化建设步伐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26786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60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南充中考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世纪末，科学正在创造新的工业。可以说，新兴工业完全是科学发现中首创的工业。这说明第二次工业革命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使科学研究同工业生产紧密结合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扩大了蒸汽动力的使用范围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标志着人类社会进入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信息时代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密切了生产和市场间的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83238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56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河北中考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法国、德国工业革命中，政府提倡和奖励科技发明，有计划地派遣技术人员去国外考察，引进先进的机器设备。政府还重视科研和教育工作，促进了科技的繁荣、新发明的推广和应用，为工业革命提供了源源不断的动力。这反映了促进法、德工业革命开展的重要条件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政府的大力推动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蒸汽机的广泛应用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工人运动的发展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现代工厂制度建立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凉山中考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现代生活离不开塑料制品，它给人们生活带来方便，但是也造成了环境污染。现代塑料工业的诞生与哪位人物有关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FF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海厄特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诺贝尔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爱迪生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戴姆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勒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47134" y="25304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959302" y="47251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41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世纪中后期，美国、德国等国家在实现工业化后，纷纷加入国际竞争，打破了英国一国独大的局面。这表明该时期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全球贸易发展迅速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世界格局发生变化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欧洲丧失优势地位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各国经济联系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47334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21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1014</TotalTime>
  <Words>928</Words>
  <Application>Microsoft Office PowerPoint</Application>
  <PresentationFormat>自定义</PresentationFormat>
  <Paragraphs>125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297</cp:revision>
  <dcterms:created xsi:type="dcterms:W3CDTF">2020-11-06T05:24:40Z</dcterms:created>
  <dcterms:modified xsi:type="dcterms:W3CDTF">2024-12-15T14:29:22Z</dcterms:modified>
</cp:coreProperties>
</file>